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016" r:id="rId3"/>
    <p:sldId id="1014" r:id="rId4"/>
    <p:sldId id="1010" r:id="rId5"/>
    <p:sldId id="1017" r:id="rId6"/>
    <p:sldId id="1018"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1" autoAdjust="0"/>
    <p:restoredTop sz="82293" autoAdjust="0"/>
  </p:normalViewPr>
  <p:slideViewPr>
    <p:cSldViewPr>
      <p:cViewPr varScale="1">
        <p:scale>
          <a:sx n="110" d="100"/>
          <a:sy n="110" d="100"/>
        </p:scale>
        <p:origin x="168"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1/10/21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49041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8001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2034483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2182879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00573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4:1-11</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Part A message covering</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4:1-6</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7646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dirty="0">
                <a:solidFill>
                  <a:schemeClr val="bg1"/>
                </a:solidFill>
                <a:latin typeface="Times New Roman" panose="02020603050405020304" pitchFamily="18" charset="0"/>
                <a:ea typeface="Arial" panose="020B0604020202020204" pitchFamily="34" charset="0"/>
              </a:rPr>
              <a:t>4 </a:t>
            </a:r>
            <a:r>
              <a:rPr lang="en-AU" sz="2600" dirty="0">
                <a:solidFill>
                  <a:schemeClr val="bg1"/>
                </a:solidFill>
                <a:latin typeface="Times New Roman" panose="02020603050405020304" pitchFamily="18" charset="0"/>
                <a:ea typeface="Arial" panose="020B0604020202020204" pitchFamily="34" charset="0"/>
              </a:rPr>
              <a:t>Since therefore Christ suffered in the flesh, arm yourselves with the same way of thinking, for whoever has suffered in the flesh has ceased from sin, </a:t>
            </a:r>
            <a:r>
              <a:rPr lang="en-AU" sz="2600" b="1" baseline="30000" dirty="0">
                <a:solidFill>
                  <a:schemeClr val="bg1"/>
                </a:solidFill>
                <a:latin typeface="Times New Roman" panose="02020603050405020304" pitchFamily="18" charset="0"/>
                <a:ea typeface="Arial" panose="020B0604020202020204" pitchFamily="34" charset="0"/>
              </a:rPr>
              <a:t>2 </a:t>
            </a:r>
            <a:r>
              <a:rPr lang="en-AU" sz="2600" dirty="0">
                <a:solidFill>
                  <a:schemeClr val="bg1"/>
                </a:solidFill>
                <a:latin typeface="Times New Roman" panose="02020603050405020304" pitchFamily="18" charset="0"/>
                <a:ea typeface="Arial" panose="020B0604020202020204" pitchFamily="34" charset="0"/>
              </a:rPr>
              <a:t>so as to live for the rest of the time in the flesh no longer for human passions but for the will of God.  </a:t>
            </a:r>
            <a:r>
              <a:rPr lang="en-AU" sz="2600" b="1" baseline="30000" dirty="0">
                <a:solidFill>
                  <a:schemeClr val="bg1"/>
                </a:solidFill>
                <a:latin typeface="Times New Roman" panose="02020603050405020304" pitchFamily="18" charset="0"/>
                <a:ea typeface="Arial" panose="020B0604020202020204" pitchFamily="34" charset="0"/>
              </a:rPr>
              <a:t>3 </a:t>
            </a:r>
            <a:r>
              <a:rPr lang="en-AU" sz="2600" dirty="0">
                <a:solidFill>
                  <a:schemeClr val="bg1"/>
                </a:solidFill>
                <a:latin typeface="Times New Roman" panose="02020603050405020304" pitchFamily="18" charset="0"/>
                <a:ea typeface="Arial" panose="020B0604020202020204" pitchFamily="34" charset="0"/>
              </a:rPr>
              <a:t>For the time that is past suffices for doing what the Gentiles want to do, living in sensuality, passions, drunkenness, orgies, drinking parties, and lawless idolatry.  </a:t>
            </a:r>
            <a:r>
              <a:rPr lang="en-AU" sz="2600" b="1" baseline="30000" dirty="0">
                <a:solidFill>
                  <a:schemeClr val="bg1"/>
                </a:solidFill>
                <a:latin typeface="Times New Roman" panose="02020603050405020304" pitchFamily="18" charset="0"/>
                <a:ea typeface="Arial" panose="020B0604020202020204" pitchFamily="34" charset="0"/>
              </a:rPr>
              <a:t>4 </a:t>
            </a:r>
            <a:r>
              <a:rPr lang="en-AU" sz="2600" dirty="0">
                <a:solidFill>
                  <a:schemeClr val="bg1"/>
                </a:solidFill>
                <a:latin typeface="Times New Roman" panose="02020603050405020304" pitchFamily="18" charset="0"/>
                <a:ea typeface="Arial" panose="020B0604020202020204" pitchFamily="34" charset="0"/>
              </a:rPr>
              <a:t>With respect to this they are surprised when you do not join them in the same flood of debauchery, and they malign you;  </a:t>
            </a:r>
            <a:r>
              <a:rPr lang="en-AU" sz="2600" b="1" baseline="30000" dirty="0">
                <a:solidFill>
                  <a:schemeClr val="bg1"/>
                </a:solidFill>
                <a:latin typeface="Times New Roman" panose="02020603050405020304" pitchFamily="18" charset="0"/>
                <a:ea typeface="Arial" panose="020B0604020202020204" pitchFamily="34" charset="0"/>
              </a:rPr>
              <a:t>5 </a:t>
            </a:r>
            <a:r>
              <a:rPr lang="en-AU" sz="2600" dirty="0">
                <a:solidFill>
                  <a:schemeClr val="bg1"/>
                </a:solidFill>
                <a:latin typeface="Times New Roman" panose="02020603050405020304" pitchFamily="18" charset="0"/>
                <a:ea typeface="Arial" panose="020B0604020202020204" pitchFamily="34" charset="0"/>
              </a:rPr>
              <a:t>but they will give account to him who is ready to judge the living and the dead.  </a:t>
            </a:r>
            <a:r>
              <a:rPr lang="en-AU" sz="2600" b="1" baseline="30000" dirty="0">
                <a:solidFill>
                  <a:schemeClr val="bg1"/>
                </a:solidFill>
                <a:latin typeface="Times New Roman" panose="02020603050405020304" pitchFamily="18" charset="0"/>
                <a:ea typeface="Arial" panose="020B0604020202020204" pitchFamily="34" charset="0"/>
              </a:rPr>
              <a:t>6 </a:t>
            </a:r>
            <a:r>
              <a:rPr lang="en-AU" sz="2600" dirty="0">
                <a:solidFill>
                  <a:schemeClr val="bg1"/>
                </a:solidFill>
                <a:latin typeface="Times New Roman" panose="02020603050405020304" pitchFamily="18" charset="0"/>
                <a:ea typeface="Arial" panose="020B0604020202020204" pitchFamily="34" charset="0"/>
              </a:rPr>
              <a:t>For this is why the gospel was preached even to those who are dead, that though judged in the flesh the way people are, they might live in the spirit the way God does.</a:t>
            </a:r>
            <a:r>
              <a:rPr lang="en-AU" sz="2600" dirty="0">
                <a:solidFill>
                  <a:schemeClr val="bg1"/>
                </a:solidFill>
              </a:rPr>
              <a:t> </a:t>
            </a:r>
            <a:endPar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3865795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183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700" b="1" baseline="30000" dirty="0">
                <a:solidFill>
                  <a:schemeClr val="bg1"/>
                </a:solidFill>
                <a:latin typeface="Times New Roman" panose="02020603050405020304" pitchFamily="18" charset="0"/>
                <a:ea typeface="Arial" panose="020B0604020202020204" pitchFamily="34" charset="0"/>
              </a:rPr>
              <a:t>7 </a:t>
            </a:r>
            <a:r>
              <a:rPr lang="en-AU" sz="2700" dirty="0">
                <a:solidFill>
                  <a:schemeClr val="bg1"/>
                </a:solidFill>
                <a:latin typeface="Times New Roman" panose="02020603050405020304" pitchFamily="18" charset="0"/>
                <a:ea typeface="Arial" panose="020B0604020202020204" pitchFamily="34" charset="0"/>
              </a:rPr>
              <a:t>The end of all things is at hand;  therefore be self-controlled and sober-minded for the sake of your prayers.  </a:t>
            </a:r>
            <a:r>
              <a:rPr lang="en-AU" sz="2700" b="1" baseline="30000" dirty="0">
                <a:solidFill>
                  <a:schemeClr val="bg1"/>
                </a:solidFill>
                <a:latin typeface="Times New Roman" panose="02020603050405020304" pitchFamily="18" charset="0"/>
                <a:ea typeface="Arial" panose="020B0604020202020204" pitchFamily="34" charset="0"/>
              </a:rPr>
              <a:t>8 </a:t>
            </a:r>
            <a:r>
              <a:rPr lang="en-AU" sz="2700" dirty="0">
                <a:solidFill>
                  <a:schemeClr val="bg1"/>
                </a:solidFill>
                <a:latin typeface="Times New Roman" panose="02020603050405020304" pitchFamily="18" charset="0"/>
                <a:ea typeface="Arial" panose="020B0604020202020204" pitchFamily="34" charset="0"/>
              </a:rPr>
              <a:t>Above all, keep loving one another earnestly, since love covers a multitude of sins.  </a:t>
            </a:r>
            <a:r>
              <a:rPr lang="en-AU" sz="2700" b="1" baseline="30000" dirty="0">
                <a:solidFill>
                  <a:schemeClr val="bg1"/>
                </a:solidFill>
                <a:latin typeface="Times New Roman" panose="02020603050405020304" pitchFamily="18" charset="0"/>
                <a:ea typeface="Arial" panose="020B0604020202020204" pitchFamily="34" charset="0"/>
              </a:rPr>
              <a:t>9 </a:t>
            </a:r>
            <a:r>
              <a:rPr lang="en-AU" sz="2700" dirty="0">
                <a:solidFill>
                  <a:schemeClr val="bg1"/>
                </a:solidFill>
                <a:latin typeface="Times New Roman" panose="02020603050405020304" pitchFamily="18" charset="0"/>
                <a:ea typeface="Arial" panose="020B0604020202020204" pitchFamily="34" charset="0"/>
              </a:rPr>
              <a:t>Show hospitality to one another without grumbling.  </a:t>
            </a:r>
            <a:r>
              <a:rPr lang="en-AU" sz="2700" b="1" baseline="30000" dirty="0">
                <a:solidFill>
                  <a:schemeClr val="bg1"/>
                </a:solidFill>
                <a:latin typeface="Times New Roman" panose="02020603050405020304" pitchFamily="18" charset="0"/>
                <a:ea typeface="Arial" panose="020B0604020202020204" pitchFamily="34" charset="0"/>
              </a:rPr>
              <a:t>10 </a:t>
            </a:r>
            <a:r>
              <a:rPr lang="en-AU" sz="2700" dirty="0">
                <a:solidFill>
                  <a:schemeClr val="bg1"/>
                </a:solidFill>
                <a:latin typeface="Times New Roman" panose="02020603050405020304" pitchFamily="18" charset="0"/>
                <a:ea typeface="Arial" panose="020B0604020202020204" pitchFamily="34" charset="0"/>
              </a:rPr>
              <a:t>As each has received a gift, use it to serve one another, as good stewards of God’s varied grace:  </a:t>
            </a:r>
            <a:r>
              <a:rPr lang="en-AU" sz="2700" b="1" baseline="30000" dirty="0">
                <a:solidFill>
                  <a:schemeClr val="bg1"/>
                </a:solidFill>
                <a:latin typeface="Times New Roman" panose="02020603050405020304" pitchFamily="18" charset="0"/>
                <a:ea typeface="Arial" panose="020B0604020202020204" pitchFamily="34" charset="0"/>
              </a:rPr>
              <a:t>11 </a:t>
            </a:r>
            <a:r>
              <a:rPr lang="en-AU" sz="2700" dirty="0">
                <a:solidFill>
                  <a:schemeClr val="bg1"/>
                </a:solidFill>
                <a:latin typeface="Times New Roman" panose="02020603050405020304" pitchFamily="18" charset="0"/>
                <a:ea typeface="Arial" panose="020B0604020202020204" pitchFamily="34" charset="0"/>
              </a:rPr>
              <a:t>whoever speaks, as one who speaks oracles of God;  whoever serves, as one who serves by the strength that God supplies — in order that in everything God may be glorified through Jesus Christ.  To him belong glory and dominion forever and ever.  Amen.</a:t>
            </a:r>
            <a:r>
              <a:rPr lang="en-AU" sz="2700" dirty="0">
                <a:solidFill>
                  <a:schemeClr val="bg1"/>
                </a:solidFill>
              </a:rPr>
              <a:t> </a:t>
            </a:r>
            <a:endParaRPr lang="en-AU" sz="27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047486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FDE2642-3FBC-2443-B357-7B08DE09A41D}"/>
              </a:ext>
            </a:extLst>
          </p:cNvPr>
          <p:cNvSpPr/>
          <p:nvPr/>
        </p:nvSpPr>
        <p:spPr>
          <a:xfrm>
            <a:off x="-1" y="370923"/>
            <a:ext cx="7884528" cy="388055"/>
          </a:xfrm>
          <a:prstGeom prst="rect">
            <a:avLst/>
          </a:prstGeom>
          <a:solidFill>
            <a:schemeClr val="bg1"/>
          </a:solidFill>
        </p:spPr>
        <p:txBody>
          <a:bodyPr wrap="square">
            <a:spAutoFit/>
          </a:bodyPr>
          <a:lstStyle/>
          <a:p>
            <a:pPr>
              <a:lnSpc>
                <a:spcPct val="115000"/>
              </a:lnSpc>
              <a:spcAft>
                <a:spcPts val="0"/>
              </a:spcAft>
            </a:pPr>
            <a:r>
              <a:rPr lang="en-AU" b="1" baseline="30000" dirty="0">
                <a:latin typeface="Times New Roman" panose="02020603050405020304" pitchFamily="18" charset="0"/>
                <a:ea typeface="Times New Roman" panose="02020603050405020304" pitchFamily="18" charset="0"/>
              </a:rPr>
              <a:t>John 10:(ESV)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I came that they may have life and have it abundantly.</a:t>
            </a:r>
            <a:r>
              <a:rPr lang="en-AU" dirty="0"/>
              <a:t> </a:t>
            </a:r>
            <a:endParaRPr lang="en-US" dirty="0">
              <a:latin typeface="Comic Sans MS" panose="030F0902030302020204" pitchFamily="66" charset="0"/>
            </a:endParaRPr>
          </a:p>
        </p:txBody>
      </p:sp>
      <p:sp>
        <p:nvSpPr>
          <p:cNvPr id="9" name="TextBox 8">
            <a:extLst>
              <a:ext uri="{FF2B5EF4-FFF2-40B4-BE49-F238E27FC236}">
                <a16:creationId xmlns:a16="http://schemas.microsoft.com/office/drawing/2014/main" id="{33B98C4C-AD87-3F43-8B95-79CBA4C18979}"/>
              </a:ext>
            </a:extLst>
          </p:cNvPr>
          <p:cNvSpPr txBox="1"/>
          <p:nvPr/>
        </p:nvSpPr>
        <p:spPr>
          <a:xfrm>
            <a:off x="-5654" y="2486182"/>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It is sometimes the will of God, for us to suffer</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08757B9-C5FB-0941-BE2B-E7B3378B907E}"/>
              </a:ext>
            </a:extLst>
          </p:cNvPr>
          <p:cNvSpPr txBox="1"/>
          <p:nvPr/>
        </p:nvSpPr>
        <p:spPr>
          <a:xfrm>
            <a:off x="12158" y="730403"/>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full life in Christ isn’t about “health;  wealth;  long life;  comfort;  success”.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0" y="15899"/>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Being Spiritually Alive – Living our new Life in Christ</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335E089E-6132-5143-93EA-74266AF04F2A}"/>
              </a:ext>
            </a:extLst>
          </p:cNvPr>
          <p:cNvSpPr/>
          <p:nvPr/>
        </p:nvSpPr>
        <p:spPr>
          <a:xfrm>
            <a:off x="-1" y="1030004"/>
            <a:ext cx="9131840" cy="974434"/>
          </a:xfrm>
          <a:prstGeom prst="rect">
            <a:avLst/>
          </a:prstGeom>
          <a:solidFill>
            <a:schemeClr val="bg1"/>
          </a:solidFill>
        </p:spPr>
        <p:txBody>
          <a:bodyPr wrap="square">
            <a:spAutoFit/>
          </a:bodyPr>
          <a:lstStyle/>
          <a:p>
            <a:pPr>
              <a:lnSpc>
                <a:spcPct val="115000"/>
              </a:lnSpc>
              <a:spcAft>
                <a:spcPts val="0"/>
              </a:spcAft>
            </a:pPr>
            <a:r>
              <a:rPr lang="en-AU" sz="1700" b="1" dirty="0">
                <a:latin typeface="Comic Sans MS" panose="030F0902030302020204" pitchFamily="66" charset="0"/>
                <a:ea typeface="Arial" panose="020B0604020202020204" pitchFamily="34" charset="0"/>
                <a:cs typeface="Times New Roman" panose="02020603050405020304" pitchFamily="18" charset="0"/>
              </a:rPr>
              <a:t>4 </a:t>
            </a:r>
            <a:r>
              <a:rPr lang="en-AU" sz="1700" dirty="0">
                <a:latin typeface="Comic Sans MS" panose="030F0902030302020204" pitchFamily="66" charset="0"/>
                <a:ea typeface="Arial" panose="020B0604020202020204" pitchFamily="34" charset="0"/>
                <a:cs typeface="Times New Roman" panose="02020603050405020304" pitchFamily="18" charset="0"/>
              </a:rPr>
              <a:t>Since therefore Christ suffered in the flesh, arm yourselves with the same way of thinking, for whoever has suffered in the flesh has ceased from sin, </a:t>
            </a:r>
            <a:r>
              <a:rPr lang="en-AU" sz="1700" b="1" baseline="30000" dirty="0">
                <a:latin typeface="Comic Sans MS" panose="030F0902030302020204" pitchFamily="66" charset="0"/>
                <a:ea typeface="Arial" panose="020B0604020202020204" pitchFamily="34" charset="0"/>
                <a:cs typeface="Times New Roman" panose="02020603050405020304" pitchFamily="18" charset="0"/>
              </a:rPr>
              <a:t>2 </a:t>
            </a:r>
            <a:r>
              <a:rPr lang="en-AU" sz="1700" dirty="0">
                <a:latin typeface="Comic Sans MS" panose="030F0902030302020204" pitchFamily="66" charset="0"/>
                <a:ea typeface="Arial" panose="020B0604020202020204" pitchFamily="34" charset="0"/>
                <a:cs typeface="Times New Roman" panose="02020603050405020304" pitchFamily="18" charset="0"/>
              </a:rPr>
              <a:t>so as to live for the rest of the time in the flesh no longer for human passions but for the will of God.</a:t>
            </a:r>
            <a:r>
              <a:rPr lang="en-AU" sz="1700" dirty="0">
                <a:latin typeface="Comic Sans MS" panose="030F0902030302020204" pitchFamily="66" charset="0"/>
                <a:cs typeface="Times New Roman" panose="02020603050405020304" pitchFamily="18" charset="0"/>
              </a:rPr>
              <a:t>  </a:t>
            </a:r>
            <a:endParaRPr lang="en-US" sz="1700" dirty="0">
              <a:latin typeface="Comic Sans MS" panose="030F0902030302020204" pitchFamily="66" charset="0"/>
              <a:cs typeface="Times New Roman" panose="02020603050405020304" pitchFamily="18" charset="0"/>
            </a:endParaRPr>
          </a:p>
        </p:txBody>
      </p:sp>
      <p:sp>
        <p:nvSpPr>
          <p:cNvPr id="12" name="TextBox 11">
            <a:extLst>
              <a:ext uri="{FF2B5EF4-FFF2-40B4-BE49-F238E27FC236}">
                <a16:creationId xmlns:a16="http://schemas.microsoft.com/office/drawing/2014/main" id="{359DD165-B746-4940-8E65-8984CD9A48D1}"/>
              </a:ext>
            </a:extLst>
          </p:cNvPr>
          <p:cNvSpPr txBox="1"/>
          <p:nvPr/>
        </p:nvSpPr>
        <p:spPr>
          <a:xfrm>
            <a:off x="6078" y="1958671"/>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are persecuted for the sake of Jesus, it is our physical bodies/lives that suffer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physical bodies are expendable;  Our Spiritual life is eternal</a:t>
            </a:r>
          </a:p>
        </p:txBody>
      </p:sp>
      <p:sp>
        <p:nvSpPr>
          <p:cNvPr id="13" name="TextBox 12">
            <a:extLst>
              <a:ext uri="{FF2B5EF4-FFF2-40B4-BE49-F238E27FC236}">
                <a16:creationId xmlns:a16="http://schemas.microsoft.com/office/drawing/2014/main" id="{9B5AB2A7-381F-C345-99EB-E4C31DAA9764}"/>
              </a:ext>
            </a:extLst>
          </p:cNvPr>
          <p:cNvSpPr txBox="1"/>
          <p:nvPr/>
        </p:nvSpPr>
        <p:spPr>
          <a:xfrm>
            <a:off x="12158" y="2707485"/>
            <a:ext cx="9131842"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Suffering can be good for us – Draws us closer to God / makes us more dependent on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Only the spiritually alive, are willing to suffer for Jesus.  (Only the ‘fair dinkum’ continue)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‘Suffering for Christ” is evidence that we have turned our back on our old life of sin.</a:t>
            </a:r>
          </a:p>
        </p:txBody>
      </p:sp>
      <p:sp>
        <p:nvSpPr>
          <p:cNvPr id="15" name="TextBox 14">
            <a:extLst>
              <a:ext uri="{FF2B5EF4-FFF2-40B4-BE49-F238E27FC236}">
                <a16:creationId xmlns:a16="http://schemas.microsoft.com/office/drawing/2014/main" id="{82EFE6E6-1B61-4944-8153-E8F110EAE69E}"/>
              </a:ext>
            </a:extLst>
          </p:cNvPr>
          <p:cNvSpPr txBox="1"/>
          <p:nvPr/>
        </p:nvSpPr>
        <p:spPr>
          <a:xfrm>
            <a:off x="6078" y="3512339"/>
            <a:ext cx="912592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Our old life followed human lusts &amp; desires.  Spiritual Life follows the will of God.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9FD9C247-9E75-B84E-AD9D-79275E606640}"/>
              </a:ext>
            </a:extLst>
          </p:cNvPr>
          <p:cNvSpPr txBox="1"/>
          <p:nvPr/>
        </p:nvSpPr>
        <p:spPr>
          <a:xfrm>
            <a:off x="-5920" y="3789151"/>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one becomes a Christian, it becomes increasingly difficult to run with their old crowd</a:t>
            </a:r>
          </a:p>
        </p:txBody>
      </p:sp>
      <p:sp>
        <p:nvSpPr>
          <p:cNvPr id="20" name="Rectangle 19">
            <a:extLst>
              <a:ext uri="{FF2B5EF4-FFF2-40B4-BE49-F238E27FC236}">
                <a16:creationId xmlns:a16="http://schemas.microsoft.com/office/drawing/2014/main" id="{4315B8AA-B2BA-F348-9167-819B774BB6BD}"/>
              </a:ext>
            </a:extLst>
          </p:cNvPr>
          <p:cNvSpPr/>
          <p:nvPr/>
        </p:nvSpPr>
        <p:spPr>
          <a:xfrm>
            <a:off x="-1" y="4116732"/>
            <a:ext cx="8676457" cy="974434"/>
          </a:xfrm>
          <a:prstGeom prst="rect">
            <a:avLst/>
          </a:prstGeom>
          <a:solidFill>
            <a:schemeClr val="bg1"/>
          </a:solidFill>
        </p:spPr>
        <p:txBody>
          <a:bodyPr wrap="square">
            <a:spAutoFit/>
          </a:bodyPr>
          <a:lstStyle/>
          <a:p>
            <a:pPr>
              <a:lnSpc>
                <a:spcPct val="115000"/>
              </a:lnSpc>
              <a:spcAft>
                <a:spcPts val="0"/>
              </a:spcAft>
            </a:pPr>
            <a:r>
              <a:rPr lang="en-AU" sz="1700" dirty="0">
                <a:latin typeface="Comic Sans MS" panose="030F0902030302020204" pitchFamily="66" charset="0"/>
                <a:ea typeface="Arial" panose="020B0604020202020204" pitchFamily="34" charset="0"/>
              </a:rPr>
              <a:t>....what the Gentiles want to do:  </a:t>
            </a:r>
            <a:r>
              <a:rPr lang="en-AU" sz="1700" u="sng" dirty="0">
                <a:latin typeface="Comic Sans MS" panose="030F0902030302020204" pitchFamily="66" charset="0"/>
                <a:ea typeface="Arial" panose="020B0604020202020204" pitchFamily="34" charset="0"/>
              </a:rPr>
              <a:t>living in sensuality, passions, drunkenness, orgies, drinking parties, and lawless idolatry</a:t>
            </a:r>
            <a:r>
              <a:rPr lang="en-AU" sz="1700" dirty="0">
                <a:latin typeface="Comic Sans MS" panose="030F0902030302020204" pitchFamily="66" charset="0"/>
                <a:ea typeface="Arial" panose="020B0604020202020204" pitchFamily="34" charset="0"/>
              </a:rPr>
              <a:t>.  </a:t>
            </a:r>
            <a:r>
              <a:rPr lang="en-AU" sz="1700" b="1" baseline="30000" dirty="0">
                <a:latin typeface="Comic Sans MS" panose="030F0902030302020204" pitchFamily="66" charset="0"/>
                <a:ea typeface="Arial" panose="020B0604020202020204" pitchFamily="34" charset="0"/>
              </a:rPr>
              <a:t>4 </a:t>
            </a:r>
            <a:r>
              <a:rPr lang="en-AU" sz="1700" dirty="0">
                <a:latin typeface="Comic Sans MS" panose="030F0902030302020204" pitchFamily="66" charset="0"/>
                <a:ea typeface="Arial" panose="020B0604020202020204" pitchFamily="34" charset="0"/>
              </a:rPr>
              <a:t>With respect to this they are surprised when you do not join them in the same flood of debauchery, and they malign you;</a:t>
            </a:r>
            <a:r>
              <a:rPr lang="en-AU" sz="1700" dirty="0">
                <a:latin typeface="Comic Sans MS" panose="030F0902030302020204" pitchFamily="66" charset="0"/>
              </a:rPr>
              <a:t> </a:t>
            </a:r>
            <a:endParaRPr lang="en-US" sz="1700" dirty="0">
              <a:latin typeface="Comic Sans MS" panose="030F0902030302020204" pitchFamily="66" charset="0"/>
              <a:cs typeface="Times New Roman" panose="02020603050405020304" pitchFamily="18" charset="0"/>
            </a:endParaRPr>
          </a:p>
        </p:txBody>
      </p:sp>
      <p:sp>
        <p:nvSpPr>
          <p:cNvPr id="21" name="TextBox 20">
            <a:extLst>
              <a:ext uri="{FF2B5EF4-FFF2-40B4-BE49-F238E27FC236}">
                <a16:creationId xmlns:a16="http://schemas.microsoft.com/office/drawing/2014/main" id="{9AB43A89-FD44-7A49-A8E2-DAF004AD6075}"/>
              </a:ext>
            </a:extLst>
          </p:cNvPr>
          <p:cNvSpPr txBox="1"/>
          <p:nvPr/>
        </p:nvSpPr>
        <p:spPr>
          <a:xfrm>
            <a:off x="-1784" y="5068669"/>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Gentile culture very much like Godless Australia –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Sexual sins;  Grog; seeking spiritual alternatives to Jesus (a rejection of God) </a:t>
            </a:r>
          </a:p>
        </p:txBody>
      </p:sp>
    </p:spTree>
    <p:extLst>
      <p:ext uri="{BB962C8B-B14F-4D97-AF65-F5344CB8AC3E}">
        <p14:creationId xmlns:p14="http://schemas.microsoft.com/office/powerpoint/2010/main" val="224705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xEl>
                                              <p:pRg st="1" end="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9" grpId="0"/>
      <p:bldP spid="10" grpId="0"/>
      <p:bldP spid="11" grpId="0" animBg="1"/>
      <p:bldP spid="12" grpId="0"/>
      <p:bldP spid="13" grpId="0" uiExpand="1" build="p"/>
      <p:bldP spid="15" grpId="0"/>
      <p:bldP spid="18" grpId="0" uiExpand="1" build="p"/>
      <p:bldP spid="20" grpId="0" animBg="1"/>
      <p:bldP spid="2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FDE2642-3FBC-2443-B357-7B08DE09A41D}"/>
              </a:ext>
            </a:extLst>
          </p:cNvPr>
          <p:cNvSpPr/>
          <p:nvPr/>
        </p:nvSpPr>
        <p:spPr>
          <a:xfrm>
            <a:off x="1187624" y="412589"/>
            <a:ext cx="6876257" cy="355225"/>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Times New Roman" panose="02020603050405020304" pitchFamily="18" charset="0"/>
                <a:ea typeface="Times New Roman" panose="02020603050405020304" pitchFamily="18" charset="0"/>
              </a:rPr>
              <a:t>John 10:(ESV)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I came that they may have life and have it abundantly.</a:t>
            </a:r>
            <a:r>
              <a:rPr lang="en-AU" sz="1600" dirty="0"/>
              <a:t> </a:t>
            </a:r>
            <a:endParaRPr lang="en-US" sz="1600" dirty="0">
              <a:latin typeface="Comic Sans MS" panose="030F0902030302020204" pitchFamily="66" charset="0"/>
            </a:endParaRPr>
          </a:p>
        </p:txBody>
      </p:sp>
      <p:sp>
        <p:nvSpPr>
          <p:cNvPr id="9" name="TextBox 8">
            <a:extLst>
              <a:ext uri="{FF2B5EF4-FFF2-40B4-BE49-F238E27FC236}">
                <a16:creationId xmlns:a16="http://schemas.microsoft.com/office/drawing/2014/main" id="{33B98C4C-AD87-3F43-8B95-79CBA4C18979}"/>
              </a:ext>
            </a:extLst>
          </p:cNvPr>
          <p:cNvSpPr txBox="1"/>
          <p:nvPr/>
        </p:nvSpPr>
        <p:spPr>
          <a:xfrm>
            <a:off x="-17811" y="1523031"/>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Sometimes the will of God, for us to suffer</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08757B9-C5FB-0941-BE2B-E7B3378B907E}"/>
              </a:ext>
            </a:extLst>
          </p:cNvPr>
          <p:cNvSpPr txBox="1"/>
          <p:nvPr/>
        </p:nvSpPr>
        <p:spPr>
          <a:xfrm>
            <a:off x="0" y="726148"/>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full life in Christ isn’t about “health;  wealth;  long life;  comfort;  success”.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7139" y="26752"/>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Being Spiritually Alive – Living our new Life in Christ</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59DD165-B746-4940-8E65-8984CD9A48D1}"/>
              </a:ext>
            </a:extLst>
          </p:cNvPr>
          <p:cNvSpPr txBox="1"/>
          <p:nvPr/>
        </p:nvSpPr>
        <p:spPr>
          <a:xfrm>
            <a:off x="-6079" y="995520"/>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are persecuted for the sake of Jesus, it is our physical bodies/lives that suffer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physical bodies are expendable;  Our Spiritual life is eternal</a:t>
            </a:r>
          </a:p>
        </p:txBody>
      </p:sp>
      <p:sp>
        <p:nvSpPr>
          <p:cNvPr id="13" name="TextBox 12">
            <a:extLst>
              <a:ext uri="{FF2B5EF4-FFF2-40B4-BE49-F238E27FC236}">
                <a16:creationId xmlns:a16="http://schemas.microsoft.com/office/drawing/2014/main" id="{9B5AB2A7-381F-C345-99EB-E4C31DAA9764}"/>
              </a:ext>
            </a:extLst>
          </p:cNvPr>
          <p:cNvSpPr txBox="1"/>
          <p:nvPr/>
        </p:nvSpPr>
        <p:spPr>
          <a:xfrm>
            <a:off x="1" y="1744334"/>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Suffering can be good for us – Draws us closer to God / makes us more dependent on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‘Suffering for Christ” is evidence that we have turned our back on our old life of sin.</a:t>
            </a:r>
          </a:p>
        </p:txBody>
      </p:sp>
      <p:sp>
        <p:nvSpPr>
          <p:cNvPr id="15" name="TextBox 14">
            <a:extLst>
              <a:ext uri="{FF2B5EF4-FFF2-40B4-BE49-F238E27FC236}">
                <a16:creationId xmlns:a16="http://schemas.microsoft.com/office/drawing/2014/main" id="{82EFE6E6-1B61-4944-8153-E8F110EAE69E}"/>
              </a:ext>
            </a:extLst>
          </p:cNvPr>
          <p:cNvSpPr txBox="1"/>
          <p:nvPr/>
        </p:nvSpPr>
        <p:spPr>
          <a:xfrm>
            <a:off x="-27913" y="2285272"/>
            <a:ext cx="912592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Our old life followed human lusts &amp; desires.  Spiritual Life follows the will of God.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9FD9C247-9E75-B84E-AD9D-79275E606640}"/>
              </a:ext>
            </a:extLst>
          </p:cNvPr>
          <p:cNvSpPr txBox="1"/>
          <p:nvPr/>
        </p:nvSpPr>
        <p:spPr>
          <a:xfrm>
            <a:off x="-6080" y="2574317"/>
            <a:ext cx="907119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one becomes a Christian, it becomes increasingly difficult to run with their old crowd</a:t>
            </a:r>
          </a:p>
        </p:txBody>
      </p:sp>
      <p:sp>
        <p:nvSpPr>
          <p:cNvPr id="20" name="Rectangle 19">
            <a:extLst>
              <a:ext uri="{FF2B5EF4-FFF2-40B4-BE49-F238E27FC236}">
                <a16:creationId xmlns:a16="http://schemas.microsoft.com/office/drawing/2014/main" id="{4315B8AA-B2BA-F348-9167-819B774BB6BD}"/>
              </a:ext>
            </a:extLst>
          </p:cNvPr>
          <p:cNvSpPr/>
          <p:nvPr/>
        </p:nvSpPr>
        <p:spPr>
          <a:xfrm>
            <a:off x="76078" y="3446492"/>
            <a:ext cx="8967528" cy="639342"/>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Arial" panose="020B0604020202020204" pitchFamily="34" charset="0"/>
              </a:rPr>
              <a:t>4 </a:t>
            </a:r>
            <a:r>
              <a:rPr lang="en-AU" sz="1600" dirty="0">
                <a:latin typeface="Comic Sans MS" panose="030F0902030302020204" pitchFamily="66" charset="0"/>
                <a:ea typeface="Arial" panose="020B0604020202020204" pitchFamily="34" charset="0"/>
              </a:rPr>
              <a:t>...they are surprised when you do not join them in the same flood of debauchery, and they malign you;  </a:t>
            </a:r>
            <a:r>
              <a:rPr lang="en-AU" sz="1600" b="1" baseline="30000" dirty="0">
                <a:latin typeface="Comic Sans MS" panose="030F0902030302020204" pitchFamily="66" charset="0"/>
                <a:ea typeface="Arial" panose="020B0604020202020204" pitchFamily="34" charset="0"/>
              </a:rPr>
              <a:t>5 </a:t>
            </a:r>
            <a:r>
              <a:rPr lang="en-AU" sz="1600" dirty="0">
                <a:latin typeface="Comic Sans MS" panose="030F0902030302020204" pitchFamily="66" charset="0"/>
                <a:ea typeface="Arial" panose="020B0604020202020204" pitchFamily="34" charset="0"/>
              </a:rPr>
              <a:t>but they will give account to him who is ready to judge the living and the dead.</a:t>
            </a:r>
            <a:r>
              <a:rPr lang="en-AU" sz="1600" dirty="0">
                <a:latin typeface="Comic Sans MS" panose="030F0902030302020204" pitchFamily="66" charset="0"/>
              </a:rPr>
              <a:t> </a:t>
            </a:r>
            <a:endParaRPr lang="en-US" sz="1600" dirty="0">
              <a:latin typeface="Comic Sans MS" panose="030F0902030302020204" pitchFamily="66" charset="0"/>
              <a:cs typeface="Times New Roman" panose="02020603050405020304" pitchFamily="18" charset="0"/>
            </a:endParaRPr>
          </a:p>
        </p:txBody>
      </p:sp>
      <p:sp>
        <p:nvSpPr>
          <p:cNvPr id="21" name="TextBox 20">
            <a:extLst>
              <a:ext uri="{FF2B5EF4-FFF2-40B4-BE49-F238E27FC236}">
                <a16:creationId xmlns:a16="http://schemas.microsoft.com/office/drawing/2014/main" id="{9AB43A89-FD44-7A49-A8E2-DAF004AD6075}"/>
              </a:ext>
            </a:extLst>
          </p:cNvPr>
          <p:cNvSpPr txBox="1"/>
          <p:nvPr/>
        </p:nvSpPr>
        <p:spPr>
          <a:xfrm>
            <a:off x="0" y="2804135"/>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Gentile culture very much like Godless Australia –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Sexual sins;    Grog;    seeking spiritual alternatives to Jesus (a rejection of God) </a:t>
            </a:r>
          </a:p>
        </p:txBody>
      </p:sp>
      <p:sp>
        <p:nvSpPr>
          <p:cNvPr id="14" name="TextBox 13">
            <a:extLst>
              <a:ext uri="{FF2B5EF4-FFF2-40B4-BE49-F238E27FC236}">
                <a16:creationId xmlns:a16="http://schemas.microsoft.com/office/drawing/2014/main" id="{1001506A-705B-574A-843A-731CAEB26339}"/>
              </a:ext>
            </a:extLst>
          </p:cNvPr>
          <p:cNvSpPr txBox="1"/>
          <p:nvPr/>
        </p:nvSpPr>
        <p:spPr>
          <a:xfrm>
            <a:off x="5937" y="4092608"/>
            <a:ext cx="9131842" cy="646331"/>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When Jesus returns, The dead are raised and judged along with those who are still alive.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 separation between those who are </a:t>
            </a:r>
            <a:r>
              <a:rPr lang="en-AU" dirty="0">
                <a:solidFill>
                  <a:srgbClr val="FFFF00"/>
                </a:solidFill>
                <a:latin typeface="Times New Roman" panose="02020603050405020304" pitchFamily="18" charset="0"/>
                <a:cs typeface="Times New Roman" panose="02020603050405020304" pitchFamily="18" charset="0"/>
              </a:rPr>
              <a:t>Spiritually Alive</a:t>
            </a:r>
            <a:r>
              <a:rPr lang="en-AU" dirty="0">
                <a:solidFill>
                  <a:schemeClr val="bg1"/>
                </a:solidFill>
                <a:latin typeface="Times New Roman" panose="02020603050405020304" pitchFamily="18" charset="0"/>
                <a:cs typeface="Times New Roman" panose="02020603050405020304" pitchFamily="18" charset="0"/>
              </a:rPr>
              <a:t> (in Christ) and the </a:t>
            </a:r>
            <a:r>
              <a:rPr lang="en-AU" dirty="0">
                <a:solidFill>
                  <a:srgbClr val="FFFF00"/>
                </a:solidFill>
                <a:latin typeface="Times New Roman" panose="02020603050405020304" pitchFamily="18" charset="0"/>
                <a:cs typeface="Times New Roman" panose="02020603050405020304" pitchFamily="18" charset="0"/>
              </a:rPr>
              <a:t>Spiritually Dead</a:t>
            </a:r>
          </a:p>
        </p:txBody>
      </p:sp>
    </p:spTree>
    <p:extLst>
      <p:ext uri="{BB962C8B-B14F-4D97-AF65-F5344CB8AC3E}">
        <p14:creationId xmlns:p14="http://schemas.microsoft.com/office/powerpoint/2010/main" val="105709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FDE2642-3FBC-2443-B357-7B08DE09A41D}"/>
              </a:ext>
            </a:extLst>
          </p:cNvPr>
          <p:cNvSpPr/>
          <p:nvPr/>
        </p:nvSpPr>
        <p:spPr>
          <a:xfrm>
            <a:off x="1187624" y="412589"/>
            <a:ext cx="6876257" cy="355225"/>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Times New Roman" panose="02020603050405020304" pitchFamily="18" charset="0"/>
                <a:ea typeface="Times New Roman" panose="02020603050405020304" pitchFamily="18" charset="0"/>
              </a:rPr>
              <a:t>John 10:(ESV)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I came that they may have life and have it abundantly.</a:t>
            </a:r>
            <a:r>
              <a:rPr lang="en-AU" sz="1600" dirty="0"/>
              <a:t> </a:t>
            </a:r>
            <a:endParaRPr lang="en-US" sz="1600" dirty="0">
              <a:latin typeface="Comic Sans MS" panose="030F0902030302020204" pitchFamily="66" charset="0"/>
            </a:endParaRPr>
          </a:p>
        </p:txBody>
      </p:sp>
      <p:sp>
        <p:nvSpPr>
          <p:cNvPr id="9" name="TextBox 8">
            <a:extLst>
              <a:ext uri="{FF2B5EF4-FFF2-40B4-BE49-F238E27FC236}">
                <a16:creationId xmlns:a16="http://schemas.microsoft.com/office/drawing/2014/main" id="{33B98C4C-AD87-3F43-8B95-79CBA4C18979}"/>
              </a:ext>
            </a:extLst>
          </p:cNvPr>
          <p:cNvSpPr txBox="1"/>
          <p:nvPr/>
        </p:nvSpPr>
        <p:spPr>
          <a:xfrm>
            <a:off x="-17811" y="1523031"/>
            <a:ext cx="5671852"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Sometimes the will of God, for us to suffer</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08757B9-C5FB-0941-BE2B-E7B3378B907E}"/>
              </a:ext>
            </a:extLst>
          </p:cNvPr>
          <p:cNvSpPr txBox="1"/>
          <p:nvPr/>
        </p:nvSpPr>
        <p:spPr>
          <a:xfrm>
            <a:off x="0" y="726148"/>
            <a:ext cx="913184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full life in Christ isn’t about “health;  wealth;  long life;  comfort;  success”. </a:t>
            </a:r>
          </a:p>
        </p:txBody>
      </p:sp>
      <p:sp>
        <p:nvSpPr>
          <p:cNvPr id="28" name="TextBox 27">
            <a:extLst>
              <a:ext uri="{FF2B5EF4-FFF2-40B4-BE49-F238E27FC236}">
                <a16:creationId xmlns:a16="http://schemas.microsoft.com/office/drawing/2014/main" id="{9239AAA2-BC73-8E4F-A270-77C7E20A042D}"/>
              </a:ext>
            </a:extLst>
          </p:cNvPr>
          <p:cNvSpPr txBox="1"/>
          <p:nvPr/>
        </p:nvSpPr>
        <p:spPr>
          <a:xfrm>
            <a:off x="-17139" y="26752"/>
            <a:ext cx="9094414" cy="415498"/>
          </a:xfrm>
          <a:prstGeom prst="rect">
            <a:avLst/>
          </a:prstGeom>
          <a:noFill/>
          <a:ln>
            <a:noFill/>
          </a:ln>
        </p:spPr>
        <p:txBody>
          <a:bodyPr wrap="square" rtlCol="0">
            <a:spAutoFit/>
          </a:bodyPr>
          <a:lstStyle/>
          <a:p>
            <a:pPr algn="ctr"/>
            <a:r>
              <a:rPr lang="en-AU" sz="2100" dirty="0">
                <a:solidFill>
                  <a:srgbClr val="FFFF00"/>
                </a:solidFill>
                <a:latin typeface="Times New Roman" panose="02020603050405020304" pitchFamily="18" charset="0"/>
                <a:cs typeface="Times New Roman" panose="02020603050405020304" pitchFamily="18" charset="0"/>
              </a:rPr>
              <a:t>Being Spiritually Alive – Living our new Life in Christ</a:t>
            </a:r>
            <a:endParaRPr lang="en-AU" sz="2100" dirty="0">
              <a:solidFill>
                <a:schemeClr val="bg1"/>
              </a:solidFill>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359DD165-B746-4940-8E65-8984CD9A48D1}"/>
              </a:ext>
            </a:extLst>
          </p:cNvPr>
          <p:cNvSpPr txBox="1"/>
          <p:nvPr/>
        </p:nvSpPr>
        <p:spPr>
          <a:xfrm>
            <a:off x="-6079" y="995520"/>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are persecuted for the sake of Jesus, it is our physical bodies/lives that suffer</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Our physical bodies are expendable;  Our Spiritual life is eternal</a:t>
            </a:r>
          </a:p>
        </p:txBody>
      </p:sp>
      <p:sp>
        <p:nvSpPr>
          <p:cNvPr id="13" name="TextBox 12">
            <a:extLst>
              <a:ext uri="{FF2B5EF4-FFF2-40B4-BE49-F238E27FC236}">
                <a16:creationId xmlns:a16="http://schemas.microsoft.com/office/drawing/2014/main" id="{9B5AB2A7-381F-C345-99EB-E4C31DAA9764}"/>
              </a:ext>
            </a:extLst>
          </p:cNvPr>
          <p:cNvSpPr txBox="1"/>
          <p:nvPr/>
        </p:nvSpPr>
        <p:spPr>
          <a:xfrm>
            <a:off x="1" y="1744334"/>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Suffering can be good for us – Draws us closer to God / makes us more dependent on Him</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‘Suffering for Christ” is evidence that we have turned our back on our old life of sin.</a:t>
            </a:r>
          </a:p>
        </p:txBody>
      </p:sp>
      <p:sp>
        <p:nvSpPr>
          <p:cNvPr id="15" name="TextBox 14">
            <a:extLst>
              <a:ext uri="{FF2B5EF4-FFF2-40B4-BE49-F238E27FC236}">
                <a16:creationId xmlns:a16="http://schemas.microsoft.com/office/drawing/2014/main" id="{82EFE6E6-1B61-4944-8153-E8F110EAE69E}"/>
              </a:ext>
            </a:extLst>
          </p:cNvPr>
          <p:cNvSpPr txBox="1"/>
          <p:nvPr/>
        </p:nvSpPr>
        <p:spPr>
          <a:xfrm>
            <a:off x="-27913" y="2285272"/>
            <a:ext cx="912592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Our old life followed human lusts &amp; desires.  Spiritual Life follows the will of God.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9FD9C247-9E75-B84E-AD9D-79275E606640}"/>
              </a:ext>
            </a:extLst>
          </p:cNvPr>
          <p:cNvSpPr txBox="1"/>
          <p:nvPr/>
        </p:nvSpPr>
        <p:spPr>
          <a:xfrm>
            <a:off x="-6080" y="2574317"/>
            <a:ext cx="907119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one becomes a Christian, it becomes increasingly difficult to run with their old crowd</a:t>
            </a:r>
          </a:p>
        </p:txBody>
      </p:sp>
      <p:sp>
        <p:nvSpPr>
          <p:cNvPr id="21" name="TextBox 20">
            <a:extLst>
              <a:ext uri="{FF2B5EF4-FFF2-40B4-BE49-F238E27FC236}">
                <a16:creationId xmlns:a16="http://schemas.microsoft.com/office/drawing/2014/main" id="{9AB43A89-FD44-7A49-A8E2-DAF004AD6075}"/>
              </a:ext>
            </a:extLst>
          </p:cNvPr>
          <p:cNvSpPr txBox="1"/>
          <p:nvPr/>
        </p:nvSpPr>
        <p:spPr>
          <a:xfrm>
            <a:off x="0" y="2804135"/>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Gentile culture very much like Godless Australia –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Sexual sins;    Grog;    seeking spiritual alternatives to Jesus (a rejection of God) </a:t>
            </a:r>
          </a:p>
        </p:txBody>
      </p:sp>
      <p:sp>
        <p:nvSpPr>
          <p:cNvPr id="14" name="TextBox 13">
            <a:extLst>
              <a:ext uri="{FF2B5EF4-FFF2-40B4-BE49-F238E27FC236}">
                <a16:creationId xmlns:a16="http://schemas.microsoft.com/office/drawing/2014/main" id="{1001506A-705B-574A-843A-731CAEB26339}"/>
              </a:ext>
            </a:extLst>
          </p:cNvPr>
          <p:cNvSpPr txBox="1"/>
          <p:nvPr/>
        </p:nvSpPr>
        <p:spPr>
          <a:xfrm>
            <a:off x="179512" y="3610425"/>
            <a:ext cx="9131842" cy="646331"/>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When Jesus returns, The dead are raised and judged along with those who are still alive.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A separation between those who are </a:t>
            </a:r>
            <a:r>
              <a:rPr lang="en-AU" dirty="0">
                <a:solidFill>
                  <a:srgbClr val="FFFF00"/>
                </a:solidFill>
                <a:latin typeface="Times New Roman" panose="02020603050405020304" pitchFamily="18" charset="0"/>
                <a:cs typeface="Times New Roman" panose="02020603050405020304" pitchFamily="18" charset="0"/>
              </a:rPr>
              <a:t>Spiritually Alive</a:t>
            </a:r>
            <a:r>
              <a:rPr lang="en-AU" dirty="0">
                <a:solidFill>
                  <a:schemeClr val="bg1"/>
                </a:solidFill>
                <a:latin typeface="Times New Roman" panose="02020603050405020304" pitchFamily="18" charset="0"/>
                <a:cs typeface="Times New Roman" panose="02020603050405020304" pitchFamily="18" charset="0"/>
              </a:rPr>
              <a:t> (in Christ) and the </a:t>
            </a:r>
            <a:r>
              <a:rPr lang="en-AU" dirty="0">
                <a:solidFill>
                  <a:srgbClr val="FFFF00"/>
                </a:solidFill>
                <a:latin typeface="Times New Roman" panose="02020603050405020304" pitchFamily="18" charset="0"/>
                <a:cs typeface="Times New Roman" panose="02020603050405020304" pitchFamily="18" charset="0"/>
              </a:rPr>
              <a:t>Spiritually Dead</a:t>
            </a:r>
          </a:p>
        </p:txBody>
      </p:sp>
      <p:sp>
        <p:nvSpPr>
          <p:cNvPr id="17" name="TextBox 16">
            <a:extLst>
              <a:ext uri="{FF2B5EF4-FFF2-40B4-BE49-F238E27FC236}">
                <a16:creationId xmlns:a16="http://schemas.microsoft.com/office/drawing/2014/main" id="{A18F87B9-E839-A740-9F7E-2B7FD15291E4}"/>
              </a:ext>
            </a:extLst>
          </p:cNvPr>
          <p:cNvSpPr txBox="1"/>
          <p:nvPr/>
        </p:nvSpPr>
        <p:spPr>
          <a:xfrm>
            <a:off x="12158" y="4877161"/>
            <a:ext cx="9131842"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is preached to the Spiritually Dead (the many who have rejected God and embraced all manner of sins), in the hope that some will be saved and become Spiritually Alive</a:t>
            </a:r>
          </a:p>
        </p:txBody>
      </p:sp>
      <p:sp>
        <p:nvSpPr>
          <p:cNvPr id="19" name="TextBox 18">
            <a:extLst>
              <a:ext uri="{FF2B5EF4-FFF2-40B4-BE49-F238E27FC236}">
                <a16:creationId xmlns:a16="http://schemas.microsoft.com/office/drawing/2014/main" id="{C997D132-6278-E443-8FE4-996FAC5D88E1}"/>
              </a:ext>
            </a:extLst>
          </p:cNvPr>
          <p:cNvSpPr txBox="1"/>
          <p:nvPr/>
        </p:nvSpPr>
        <p:spPr>
          <a:xfrm>
            <a:off x="7713" y="3342176"/>
            <a:ext cx="9125924" cy="400110"/>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Those who persecute and malign God’s children, will be judged.</a:t>
            </a:r>
            <a:endParaRPr lang="en-AU" sz="2000" dirty="0">
              <a:solidFill>
                <a:schemeClr val="bg1"/>
              </a:solidFill>
              <a:latin typeface="Times New Roman" panose="02020603050405020304" pitchFamily="18" charset="0"/>
              <a:cs typeface="Times New Roman" panose="02020603050405020304" pitchFamily="18" charset="0"/>
            </a:endParaRPr>
          </a:p>
        </p:txBody>
      </p:sp>
      <p:sp>
        <p:nvSpPr>
          <p:cNvPr id="22" name="Rectangle 21">
            <a:extLst>
              <a:ext uri="{FF2B5EF4-FFF2-40B4-BE49-F238E27FC236}">
                <a16:creationId xmlns:a16="http://schemas.microsoft.com/office/drawing/2014/main" id="{8752523D-B1A4-274A-9243-AD85BE652B62}"/>
              </a:ext>
            </a:extLst>
          </p:cNvPr>
          <p:cNvSpPr/>
          <p:nvPr/>
        </p:nvSpPr>
        <p:spPr>
          <a:xfrm>
            <a:off x="251520" y="4205815"/>
            <a:ext cx="8380711" cy="638380"/>
          </a:xfrm>
          <a:prstGeom prst="rect">
            <a:avLst/>
          </a:prstGeom>
          <a:solidFill>
            <a:schemeClr val="bg1"/>
          </a:solidFill>
        </p:spPr>
        <p:txBody>
          <a:bodyPr wrap="square">
            <a:spAutoFit/>
          </a:bodyPr>
          <a:lstStyle/>
          <a:p>
            <a:pPr>
              <a:lnSpc>
                <a:spcPct val="115000"/>
              </a:lnSpc>
              <a:spcAft>
                <a:spcPts val="0"/>
              </a:spcAft>
            </a:pPr>
            <a:r>
              <a:rPr lang="en-AU" sz="1600" b="1" baseline="30000" dirty="0">
                <a:latin typeface="Comic Sans MS" panose="030F0902030302020204" pitchFamily="66" charset="0"/>
                <a:ea typeface="Arial" panose="020B0604020202020204" pitchFamily="34" charset="0"/>
              </a:rPr>
              <a:t>6 </a:t>
            </a:r>
            <a:r>
              <a:rPr lang="en-AU" sz="1600" dirty="0">
                <a:latin typeface="Comic Sans MS" panose="030F0902030302020204" pitchFamily="66" charset="0"/>
                <a:ea typeface="Arial" panose="020B0604020202020204" pitchFamily="34" charset="0"/>
              </a:rPr>
              <a:t>For this is why the gospel was preached even to those who are dead, that though judged in the flesh the way people are, they might live in the spirit the way God does.</a:t>
            </a:r>
            <a:r>
              <a:rPr lang="en-AU" sz="1600" dirty="0">
                <a:latin typeface="Comic Sans MS" panose="030F0902030302020204" pitchFamily="66" charset="0"/>
              </a:rPr>
              <a:t> </a:t>
            </a:r>
            <a:endParaRPr lang="en-US" sz="1600" dirty="0">
              <a:latin typeface="Comic Sans MS" panose="030F0902030302020204" pitchFamily="66" charset="0"/>
              <a:cs typeface="Times New Roman" panose="02020603050405020304" pitchFamily="18" charset="0"/>
            </a:endParaRPr>
          </a:p>
        </p:txBody>
      </p:sp>
    </p:spTree>
    <p:extLst>
      <p:ext uri="{BB962C8B-B14F-4D97-AF65-F5344CB8AC3E}">
        <p14:creationId xmlns:p14="http://schemas.microsoft.com/office/powerpoint/2010/main" val="405697158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120350</TotalTime>
  <Words>1194</Words>
  <Application>Microsoft Macintosh PowerPoint</Application>
  <PresentationFormat>On-screen Show (16:10)</PresentationFormat>
  <Paragraphs>58</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2009</cp:revision>
  <cp:lastPrinted>2021-01-08T01:49:07Z</cp:lastPrinted>
  <dcterms:created xsi:type="dcterms:W3CDTF">2016-11-04T06:28:01Z</dcterms:created>
  <dcterms:modified xsi:type="dcterms:W3CDTF">2021-01-10T00:07:48Z</dcterms:modified>
</cp:coreProperties>
</file>